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Default Extension="pptx" ContentType="application/vnd.openxmlformats-officedocument.presentationml.presentation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42"/>
  </p:notesMasterIdLst>
  <p:handoutMasterIdLst>
    <p:handoutMasterId r:id="rId43"/>
  </p:handoutMasterIdLst>
  <p:sldIdLst>
    <p:sldId id="256" r:id="rId2"/>
    <p:sldId id="257" r:id="rId3"/>
    <p:sldId id="258" r:id="rId4"/>
    <p:sldId id="260" r:id="rId5"/>
    <p:sldId id="265" r:id="rId6"/>
    <p:sldId id="287" r:id="rId7"/>
    <p:sldId id="288" r:id="rId8"/>
    <p:sldId id="290" r:id="rId9"/>
    <p:sldId id="289" r:id="rId10"/>
    <p:sldId id="291" r:id="rId11"/>
    <p:sldId id="274" r:id="rId12"/>
    <p:sldId id="296" r:id="rId13"/>
    <p:sldId id="297" r:id="rId14"/>
    <p:sldId id="298" r:id="rId15"/>
    <p:sldId id="299" r:id="rId16"/>
    <p:sldId id="300" r:id="rId17"/>
    <p:sldId id="301" r:id="rId18"/>
    <p:sldId id="279" r:id="rId19"/>
    <p:sldId id="280" r:id="rId20"/>
    <p:sldId id="295" r:id="rId21"/>
    <p:sldId id="292" r:id="rId22"/>
    <p:sldId id="293" r:id="rId23"/>
    <p:sldId id="294" r:id="rId24"/>
    <p:sldId id="281" r:id="rId25"/>
    <p:sldId id="302" r:id="rId26"/>
    <p:sldId id="303" r:id="rId27"/>
    <p:sldId id="304" r:id="rId28"/>
    <p:sldId id="305" r:id="rId29"/>
    <p:sldId id="306" r:id="rId30"/>
    <p:sldId id="283" r:id="rId31"/>
    <p:sldId id="307" r:id="rId32"/>
    <p:sldId id="308" r:id="rId33"/>
    <p:sldId id="309" r:id="rId34"/>
    <p:sldId id="310" r:id="rId35"/>
    <p:sldId id="311" r:id="rId36"/>
    <p:sldId id="312" r:id="rId37"/>
    <p:sldId id="313" r:id="rId38"/>
    <p:sldId id="285" r:id="rId39"/>
    <p:sldId id="272" r:id="rId40"/>
    <p:sldId id="286" r:id="rId41"/>
  </p:sldIdLst>
  <p:sldSz cx="9144000" cy="6858000" type="screen4x3"/>
  <p:notesSz cx="7010400" cy="9296400"/>
  <p:custDataLst>
    <p:tags r:id="rId4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 snapToGrid="0" snapToObjects="1" showGuides="1">
      <p:cViewPr varScale="1">
        <p:scale>
          <a:sx n="64" d="100"/>
          <a:sy n="64" d="100"/>
        </p:scale>
        <p:origin x="-25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416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7" y="1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1FC71555-C614-4FF5-B0FF-B1A536D1D958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7" y="8829967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20DFE5D8-67A2-4ADE-95DC-F9A37309A0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11864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7" y="1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D81A8936-9575-4A7B-96FF-759D075096BF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6" tIns="46588" rIns="93176" bIns="4658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6" tIns="46588" rIns="93176" bIns="4658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7" y="8829967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AE2B0A10-6CCD-44B8-ADDC-B8A3B3A8A3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1345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 cstate="print">
            <a:lum/>
          </a:blip>
          <a:srcRect/>
          <a:stretch>
            <a:fillRect l="-1000"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03787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73812"/>
            <a:ext cx="6400800" cy="744794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613859"/>
            <a:ext cx="6400800" cy="360823"/>
          </a:xfrm>
        </p:spPr>
        <p:txBody>
          <a:bodyPr wrap="none">
            <a:noAutofit/>
          </a:bodyPr>
          <a:lstStyle>
            <a:lvl1pPr marL="0" indent="0">
              <a:buFontTx/>
              <a:buNone/>
              <a:defRPr sz="1800" b="1"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Name Here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371600" y="4564171"/>
            <a:ext cx="6400800" cy="360823"/>
          </a:xfrm>
        </p:spPr>
        <p:txBody>
          <a:bodyPr wrap="none">
            <a:noAutofit/>
          </a:bodyPr>
          <a:lstStyle>
            <a:lvl1pPr marL="0" indent="0">
              <a:buFontTx/>
              <a:buNone/>
              <a:defRPr sz="1800" b="1"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Presented by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371600" y="5939656"/>
            <a:ext cx="6400800" cy="360823"/>
          </a:xfrm>
        </p:spPr>
        <p:txBody>
          <a:bodyPr wrap="none">
            <a:noAutofit/>
          </a:bodyPr>
          <a:lstStyle>
            <a:lvl1pPr marL="0" indent="0">
              <a:buFontTx/>
              <a:buNone/>
              <a:defRPr sz="1400" b="1"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71600" y="3311525"/>
            <a:ext cx="6400800" cy="307777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0" lvl="0" indent="0" algn="l" defTabSz="914400" rtl="0" eaLnBrk="1" latinLnBrk="0" hangingPunct="1">
              <a:spcBef>
                <a:spcPct val="20000"/>
              </a:spcBef>
              <a:buSzPct val="75000"/>
              <a:buFontTx/>
              <a:buNone/>
            </a:pPr>
            <a:r>
              <a:rPr lang="en-US" sz="14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Presented to:</a:t>
            </a:r>
            <a:endParaRPr lang="en-US" sz="1400" b="1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1600" y="4282459"/>
            <a:ext cx="6400800" cy="307777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0" lvl="0" indent="0" algn="l" defTabSz="914400" rtl="0" eaLnBrk="1" latinLnBrk="0" hangingPunct="1">
              <a:spcBef>
                <a:spcPct val="20000"/>
              </a:spcBef>
              <a:buSzPct val="75000"/>
              <a:buFontTx/>
              <a:buNone/>
            </a:pPr>
            <a:r>
              <a:rPr lang="en-US" sz="14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Presented by:</a:t>
            </a:r>
            <a:endParaRPr lang="en-US" sz="1400" b="1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15381" y="6454361"/>
            <a:ext cx="6400800" cy="307777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0" lvl="0" indent="0" algn="r" defTabSz="914400" rtl="0" eaLnBrk="1" latinLnBrk="0" hangingPunct="1">
              <a:spcBef>
                <a:spcPct val="20000"/>
              </a:spcBef>
              <a:buSzPct val="75000"/>
              <a:buFontTx/>
              <a:buNone/>
            </a:pPr>
            <a:r>
              <a:rPr lang="en-US" sz="14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Transportation leadership you can trust.</a:t>
            </a:r>
            <a:endParaRPr lang="en-US" sz="1400" b="1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58A7-9865-4992-B0E6-7E801D7B15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942304"/>
            <a:ext cx="7772400" cy="744793"/>
          </a:xfrm>
        </p:spPr>
        <p:txBody>
          <a:bodyPr anchor="t">
            <a:normAutofit/>
          </a:bodyPr>
          <a:lstStyle>
            <a:lvl1pPr algn="ctr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58A7-9865-4992-B0E6-7E801D7B15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58A7-9865-4992-B0E6-7E801D7B15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58A7-9865-4992-B0E6-7E801D7B15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58A7-9865-4992-B0E6-7E801D7B15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49830" y="2262433"/>
            <a:ext cx="999241" cy="13904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949830" y="2005553"/>
            <a:ext cx="999241" cy="2568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57200" y="1674674"/>
            <a:ext cx="8229600" cy="175432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Please select a Custom</a:t>
            </a:r>
            <a:r>
              <a:rPr lang="en-US" sz="3600" baseline="0" dirty="0" smtClean="0"/>
              <a:t> CS Theme </a:t>
            </a:r>
            <a:br>
              <a:rPr lang="en-US" sz="3600" baseline="0" dirty="0" smtClean="0"/>
            </a:br>
            <a:r>
              <a:rPr lang="en-US" sz="3600" baseline="0" dirty="0" smtClean="0"/>
              <a:t>from the Design Tab . . .</a:t>
            </a:r>
          </a:p>
          <a:p>
            <a:pPr algn="ctr"/>
            <a:r>
              <a:rPr lang="en-US" sz="3600" baseline="0" dirty="0" smtClean="0"/>
              <a:t>then Delete this Slide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2168" y="274638"/>
            <a:ext cx="774290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2168" y="1600200"/>
            <a:ext cx="774290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9654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658A7-9865-4992-B0E6-7E801D7B15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ts val="3000"/>
        </a:spcBef>
        <a:buSzPct val="75000"/>
        <a:buFontTx/>
        <a:buBlip>
          <a:blip r:embed="rId9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1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5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5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Presentation1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Microsoft_Office_PowerPoint_Presentation2.pptx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Presentation3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Presentation4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FTC Expressway Authority Cost Savings Study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Florida Transportation Commission</a:t>
            </a:r>
            <a:br>
              <a:rPr lang="en-US" dirty="0" smtClean="0"/>
            </a:br>
            <a:r>
              <a:rPr lang="en-US" dirty="0" smtClean="0"/>
              <a:t>Expressway Authorities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371600" y="4564171"/>
            <a:ext cx="6400800" cy="913264"/>
          </a:xfrm>
        </p:spPr>
        <p:txBody>
          <a:bodyPr/>
          <a:lstStyle/>
          <a:p>
            <a:r>
              <a:rPr lang="en-US" dirty="0" smtClean="0"/>
              <a:t>Cambridge Systematics, Inc.</a:t>
            </a:r>
            <a:br>
              <a:rPr lang="en-US" dirty="0" smtClean="0"/>
            </a:br>
            <a:r>
              <a:rPr lang="en-US" dirty="0" smtClean="0"/>
              <a:t>Center for Urban Transportation Research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University of South Florida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October 16, 2012 Workshop, Orlando, Florida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364" y="500556"/>
            <a:ext cx="7742903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Centralized Customer Service System (CCSS) Represents Significant Efficiencies for all Agencies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634" y="2191890"/>
            <a:ext cx="7742903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Improved performance system for reliable, cost-effective transaction processing and seamless customer service</a:t>
            </a:r>
          </a:p>
          <a:p>
            <a:r>
              <a:rPr lang="en-US" dirty="0" smtClean="0"/>
              <a:t>Greater efficiencies (time and cost) in financial settlement between agencies</a:t>
            </a:r>
          </a:p>
          <a:p>
            <a:r>
              <a:rPr lang="en-US" dirty="0" smtClean="0"/>
              <a:t>Participating agencies should continue to encourage progress in ILA, third party procurement process, implementation, operation and monitoring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58A7-9865-4992-B0E6-7E801D7B154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Development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58A7-9865-4992-B0E6-7E801D7B154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12" y="274638"/>
            <a:ext cx="7742903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Product Development Overview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 program analysis</a:t>
            </a:r>
          </a:p>
          <a:p>
            <a:pPr lvl="1"/>
            <a:r>
              <a:rPr lang="en-US" sz="2400" dirty="0" smtClean="0"/>
              <a:t>Project development activities</a:t>
            </a:r>
          </a:p>
          <a:p>
            <a:r>
              <a:rPr lang="en-US" dirty="0" smtClean="0"/>
              <a:t>Resource sharing</a:t>
            </a:r>
          </a:p>
          <a:p>
            <a:r>
              <a:rPr lang="en-US" dirty="0" smtClean="0"/>
              <a:t>Project development coordination</a:t>
            </a:r>
          </a:p>
          <a:p>
            <a:r>
              <a:rPr lang="en-US" dirty="0" smtClean="0"/>
              <a:t>Recommendations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58A7-9865-4992-B0E6-7E801D7B154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Programs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58A7-9865-4992-B0E6-7E801D7B1546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3" name="Group 12"/>
          <p:cNvGrpSpPr/>
          <p:nvPr/>
        </p:nvGrpSpPr>
        <p:grpSpPr>
          <a:xfrm>
            <a:off x="2108818" y="1432845"/>
            <a:ext cx="4926364" cy="4923505"/>
            <a:chOff x="2251372" y="3545509"/>
            <a:chExt cx="4926364" cy="4923505"/>
          </a:xfrm>
        </p:grpSpPr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51372" y="6145832"/>
              <a:ext cx="2377440" cy="2323182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</p:pic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8414" r="8414"/>
            <a:stretch>
              <a:fillRect/>
            </a:stretch>
          </p:blipFill>
          <p:spPr bwMode="auto">
            <a:xfrm>
              <a:off x="2251372" y="3545509"/>
              <a:ext cx="2377440" cy="2372124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</p:pic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00296" y="6096375"/>
              <a:ext cx="2377440" cy="2372639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</p:pic>
        <p:pic>
          <p:nvPicPr>
            <p:cNvPr id="4104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96421" y="3545509"/>
              <a:ext cx="2381315" cy="2377440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Project Development</a:t>
            </a:r>
            <a:br>
              <a:rPr lang="en-US" dirty="0" smtClean="0"/>
            </a:br>
            <a:r>
              <a:rPr lang="en-US" dirty="0" smtClean="0"/>
              <a:t>Resource Sharing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58A7-9865-4992-B0E6-7E801D7B1546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491" y="1645921"/>
            <a:ext cx="6771733" cy="511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Project Development</a:t>
            </a:r>
            <a:br>
              <a:rPr lang="en-US" dirty="0" smtClean="0"/>
            </a:br>
            <a:r>
              <a:rPr lang="en-US" dirty="0" smtClean="0"/>
              <a:t> Coordination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58A7-9865-4992-B0E6-7E801D7B1546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561" y="1598613"/>
            <a:ext cx="8256587" cy="475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Project Development</a:t>
            </a:r>
            <a:br>
              <a:rPr lang="en-US" dirty="0" smtClean="0"/>
            </a:br>
            <a:r>
              <a:rPr lang="en-US" dirty="0" smtClean="0"/>
              <a:t> Performance Indicators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for agencies collected and reported differently</a:t>
            </a:r>
          </a:p>
          <a:p>
            <a:r>
              <a:rPr lang="en-US" dirty="0" smtClean="0"/>
              <a:t>Agencies under current FTC oversight are required to report different metrics</a:t>
            </a:r>
          </a:p>
          <a:p>
            <a:r>
              <a:rPr lang="en-US" dirty="0" smtClean="0"/>
              <a:t>Agencies without large capital programs at the current time have little data to report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58A7-9865-4992-B0E6-7E801D7B154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Project Development </a:t>
            </a:r>
            <a:br>
              <a:rPr lang="en-US" dirty="0" smtClean="0"/>
            </a:br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Standardize reporting requirements</a:t>
            </a:r>
          </a:p>
          <a:p>
            <a:pPr lvl="1"/>
            <a:r>
              <a:rPr lang="en-US" dirty="0" smtClean="0"/>
              <a:t>Metrics for agencies be standardized; new reporting requirements documenting actions to improve collaborations be implemented</a:t>
            </a:r>
          </a:p>
          <a:p>
            <a:r>
              <a:rPr lang="en-US" dirty="0" smtClean="0"/>
              <a:t>Establish regular forum for discussing project development opportunities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58A7-9865-4992-B0E6-7E801D7B154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58A7-9865-4992-B0E6-7E801D7B154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Construction Programs Vary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Total contract lettings (2007-2012 totals) varies from $1,044 M to $72M</a:t>
            </a:r>
          </a:p>
          <a:p>
            <a:r>
              <a:rPr lang="en-US" sz="2800" dirty="0" smtClean="0"/>
              <a:t>Annual numbers of contracts completed per year (2007-2012 average) varies from 17 to 0.3</a:t>
            </a:r>
          </a:p>
          <a:p>
            <a:r>
              <a:rPr lang="en-US" sz="2800" dirty="0" smtClean="0"/>
              <a:t>This means that performance measures can be difficult to compare across Authorities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58A7-9865-4992-B0E6-7E801D7B154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Overview/Orientation to Report Sections	</a:t>
            </a:r>
          </a:p>
          <a:p>
            <a:r>
              <a:rPr lang="en-US" dirty="0" smtClean="0"/>
              <a:t>Discussion on each Section</a:t>
            </a:r>
          </a:p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58A7-9865-4992-B0E6-7E801D7B154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Construction Data Vary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 of construction completion</a:t>
            </a:r>
          </a:p>
          <a:p>
            <a:pPr lvl="1"/>
            <a:r>
              <a:rPr lang="en-US" dirty="0" smtClean="0"/>
              <a:t> Definition of substantial completion varies between Authorities and FTE</a:t>
            </a:r>
          </a:p>
          <a:p>
            <a:pPr lvl="1"/>
            <a:r>
              <a:rPr lang="en-US" dirty="0" smtClean="0"/>
              <a:t>Recent economic downturn skews contract letting</a:t>
            </a:r>
          </a:p>
          <a:p>
            <a:pPr lvl="1"/>
            <a:r>
              <a:rPr lang="en-US" dirty="0" smtClean="0"/>
              <a:t>Accommodating technology and other changes may extend contract but provide efficiencies missed by this single metric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58A7-9865-4992-B0E6-7E801D7B1546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Construction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Construction projects sized to practical limits to allow maximum competition</a:t>
            </a:r>
          </a:p>
          <a:p>
            <a:r>
              <a:rPr lang="en-US" dirty="0" smtClean="0"/>
              <a:t>Design/Build is used differently, Authorities seek to reduce project delivery times</a:t>
            </a:r>
          </a:p>
          <a:p>
            <a:r>
              <a:rPr lang="en-US" dirty="0" smtClean="0"/>
              <a:t>Project time management most prominent, through contract specs and bidding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58A7-9865-4992-B0E6-7E801D7B1546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Construction Efficiencies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 coordination and cost sharing</a:t>
            </a:r>
          </a:p>
          <a:p>
            <a:r>
              <a:rPr lang="en-US" dirty="0" smtClean="0"/>
              <a:t>CEI consultant pools shared</a:t>
            </a:r>
          </a:p>
          <a:p>
            <a:r>
              <a:rPr lang="en-US" dirty="0" smtClean="0"/>
              <a:t>Authorities share best practices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58A7-9865-4992-B0E6-7E801D7B1546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 revenue estimates to consider acceleration bonuses</a:t>
            </a:r>
          </a:p>
          <a:p>
            <a:r>
              <a:rPr lang="en-US" dirty="0" smtClean="0"/>
              <a:t>New performance measure for total project delivery time</a:t>
            </a:r>
          </a:p>
          <a:p>
            <a:r>
              <a:rPr lang="en-US" dirty="0" smtClean="0"/>
              <a:t>Construction project cost estimate calibration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58A7-9865-4992-B0E6-7E801D7B1546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Maintenance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58A7-9865-4992-B0E6-7E801D7B1546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Maintenance Overview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Review of asset maintenance contracts for FTE and authorities – </a:t>
            </a:r>
          </a:p>
          <a:p>
            <a:r>
              <a:rPr lang="en-US" dirty="0" smtClean="0"/>
              <a:t>Analysis of Routine Maintenance Costs</a:t>
            </a:r>
          </a:p>
          <a:p>
            <a:pPr lvl="1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58A7-9865-4992-B0E6-7E801D7B1546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168" y="834501"/>
            <a:ext cx="7742903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Asset Maintenance Contracts/Bridge and Roadway Maintenance Service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58A7-9865-4992-B0E6-7E801D7B154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52168" y="1855694"/>
            <a:ext cx="7742903" cy="4270469"/>
          </a:xfrm>
        </p:spPr>
        <p:txBody>
          <a:bodyPr>
            <a:normAutofit lnSpcReduction="10000"/>
          </a:bodyPr>
          <a:lstStyle/>
          <a:p>
            <a:pPr>
              <a:spcBef>
                <a:spcPts val="2400"/>
              </a:spcBef>
            </a:pPr>
            <a:r>
              <a:rPr lang="en-US" sz="2800" dirty="0" smtClean="0"/>
              <a:t>All Authorities use asset management contracts</a:t>
            </a:r>
          </a:p>
          <a:p>
            <a:pPr>
              <a:spcBef>
                <a:spcPts val="2400"/>
              </a:spcBef>
            </a:pPr>
            <a:r>
              <a:rPr lang="en-US" sz="2800" dirty="0" smtClean="0"/>
              <a:t>FTE also provides conventional maintenance on two geographic zones</a:t>
            </a:r>
          </a:p>
          <a:p>
            <a:pPr>
              <a:spcBef>
                <a:spcPts val="2400"/>
              </a:spcBef>
            </a:pPr>
            <a:r>
              <a:rPr lang="en-US" sz="2800" dirty="0" smtClean="0"/>
              <a:t>OOCEA uses two firms for its system</a:t>
            </a:r>
          </a:p>
          <a:p>
            <a:pPr>
              <a:spcBef>
                <a:spcPts val="2400"/>
              </a:spcBef>
            </a:pPr>
            <a:r>
              <a:rPr lang="en-US" sz="2800" dirty="0" smtClean="0"/>
              <a:t>MBBA part of FDOT District Asset Mgmt contract</a:t>
            </a:r>
          </a:p>
          <a:p>
            <a:pPr>
              <a:spcBef>
                <a:spcPts val="2400"/>
              </a:spcBef>
            </a:pPr>
            <a:r>
              <a:rPr lang="en-US" sz="2800" dirty="0" smtClean="0"/>
              <a:t>All asset management contracts (except OOCEA) use similar MRP sampling practices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Maintenance Rating Programs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authority asset management programs reach 90-92 overall MRP (except MBBA)</a:t>
            </a:r>
          </a:p>
          <a:p>
            <a:r>
              <a:rPr lang="en-US" dirty="0" smtClean="0"/>
              <a:t>Contract terms tie payment to asset management conditions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58A7-9865-4992-B0E6-7E801D7B1546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168" y="719091"/>
            <a:ext cx="7742903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Maintenance Cost per Lane Mile</a:t>
            </a:r>
            <a:br>
              <a:rPr lang="en-US" sz="3600" b="1" dirty="0" smtClean="0"/>
            </a:b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58A7-9865-4992-B0E6-7E801D7B1546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1301" y="1788228"/>
            <a:ext cx="6726099" cy="449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812505" y="1441507"/>
            <a:ext cx="46754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Maintenance Cost per Lane Mile ($000s)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003" y="274638"/>
            <a:ext cx="7742903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Maintenance- Recommendations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Standardized Performance Metrics</a:t>
            </a:r>
          </a:p>
          <a:p>
            <a:pPr lvl="1"/>
            <a:r>
              <a:rPr lang="en-US" dirty="0" smtClean="0"/>
              <a:t>Maintenance performance measures for all agencies should be established with common targets</a:t>
            </a:r>
          </a:p>
          <a:p>
            <a:r>
              <a:rPr lang="en-US" dirty="0" smtClean="0"/>
              <a:t>Track FTE Maintenance Costs and Performance Metrics by Maintenance Zone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58A7-9865-4992-B0E6-7E801D7B1546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review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58A7-9865-4992-B0E6-7E801D7B154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58A7-9865-4992-B0E6-7E801D7B1546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58A7-9865-4992-B0E6-7E801D7B1546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015" y="360702"/>
            <a:ext cx="7742903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Customer Accounts and</a:t>
            </a:r>
            <a:br>
              <a:rPr lang="en-US" dirty="0" smtClean="0"/>
            </a:br>
            <a:r>
              <a:rPr lang="en-US" dirty="0" smtClean="0"/>
              <a:t> Transaction Volumes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59107704"/>
              </p:ext>
            </p:extLst>
          </p:nvPr>
        </p:nvGraphicFramePr>
        <p:xfrm>
          <a:off x="666411" y="1850311"/>
          <a:ext cx="7742240" cy="285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8448"/>
                <a:gridCol w="1548448"/>
                <a:gridCol w="1548448"/>
                <a:gridCol w="1548448"/>
                <a:gridCol w="1548448"/>
              </a:tblGrid>
              <a:tr h="185420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Agency</a:t>
                      </a:r>
                      <a:endParaRPr lang="en-US" dirty="0"/>
                    </a:p>
                  </a:txBody>
                  <a:tcPr anchor="b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Customer Accounts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2011 Total Transactions (000s)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4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Accounts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Transponders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ETC</a:t>
                      </a:r>
                      <a:r>
                        <a:rPr lang="en-US" sz="1800" b="1" kern="1200" baseline="300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endParaRPr lang="en-US" sz="1800" b="1" kern="1200" baseline="300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FTE</a:t>
                      </a:r>
                      <a:endParaRPr lang="en-US" dirty="0"/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4,100,000</a:t>
                      </a:r>
                      <a:endParaRPr lang="en-US" dirty="0"/>
                    </a:p>
                  </a:txBody>
                  <a:tcPr marR="27432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7,800,000</a:t>
                      </a:r>
                      <a:endParaRPr lang="en-US" dirty="0"/>
                    </a:p>
                  </a:txBody>
                  <a:tcPr marR="27432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543,982</a:t>
                      </a:r>
                      <a:endParaRPr lang="en-US" dirty="0"/>
                    </a:p>
                  </a:txBody>
                  <a:tcPr marR="27432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732,056</a:t>
                      </a:r>
                      <a:endParaRPr lang="en-US" dirty="0"/>
                    </a:p>
                  </a:txBody>
                  <a:tcPr marR="27432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OOCEA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291,208</a:t>
                      </a:r>
                      <a:endParaRPr lang="en-US" dirty="0"/>
                    </a:p>
                  </a:txBody>
                  <a:tcPr marR="2743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513,553</a:t>
                      </a:r>
                      <a:endParaRPr lang="en-US" dirty="0"/>
                    </a:p>
                  </a:txBody>
                  <a:tcPr marR="2743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220,437</a:t>
                      </a:r>
                      <a:endParaRPr lang="en-US" dirty="0"/>
                    </a:p>
                  </a:txBody>
                  <a:tcPr marR="2743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295,598</a:t>
                      </a:r>
                      <a:endParaRPr lang="en-US" dirty="0"/>
                    </a:p>
                  </a:txBody>
                  <a:tcPr marR="2743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LeeWay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Less than 100,000</a:t>
                      </a:r>
                      <a:endParaRPr lang="en-US" dirty="0"/>
                    </a:p>
                  </a:txBody>
                  <a:tcPr marR="2743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NA</a:t>
                      </a:r>
                      <a:endParaRPr lang="en-US" dirty="0"/>
                    </a:p>
                  </a:txBody>
                  <a:tcPr marR="2743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9,803</a:t>
                      </a:r>
                      <a:endParaRPr lang="en-US" dirty="0"/>
                    </a:p>
                  </a:txBody>
                  <a:tcPr marR="2743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17,199</a:t>
                      </a:r>
                      <a:endParaRPr lang="en-US" dirty="0"/>
                    </a:p>
                  </a:txBody>
                  <a:tcPr marR="2743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MDX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NA</a:t>
                      </a:r>
                      <a:endParaRPr lang="en-US" dirty="0"/>
                    </a:p>
                  </a:txBody>
                  <a:tcPr marR="2743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NA</a:t>
                      </a:r>
                      <a:endParaRPr lang="en-US" dirty="0"/>
                    </a:p>
                  </a:txBody>
                  <a:tcPr marR="2743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223,093</a:t>
                      </a:r>
                      <a:r>
                        <a:rPr lang="en-US" baseline="30000" dirty="0" smtClean="0"/>
                        <a:t>b</a:t>
                      </a:r>
                      <a:endParaRPr lang="en-US" baseline="30000" dirty="0"/>
                    </a:p>
                  </a:txBody>
                  <a:tcPr marR="2743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232,655</a:t>
                      </a:r>
                      <a:endParaRPr lang="en-US" dirty="0"/>
                    </a:p>
                  </a:txBody>
                  <a:tcPr marR="2743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THEA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NA</a:t>
                      </a:r>
                      <a:endParaRPr lang="en-US" dirty="0"/>
                    </a:p>
                  </a:txBody>
                  <a:tcPr marR="2743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NA</a:t>
                      </a:r>
                      <a:endParaRPr lang="en-US" dirty="0"/>
                    </a:p>
                  </a:txBody>
                  <a:tcPr marR="2743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31,635</a:t>
                      </a:r>
                      <a:r>
                        <a:rPr lang="en-US" baseline="30000" dirty="0" smtClean="0"/>
                        <a:t>c</a:t>
                      </a:r>
                      <a:endParaRPr lang="en-US" baseline="30000" dirty="0"/>
                    </a:p>
                  </a:txBody>
                  <a:tcPr marR="2743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31,635</a:t>
                      </a:r>
                      <a:endParaRPr lang="en-US" dirty="0"/>
                    </a:p>
                  </a:txBody>
                  <a:tcPr marR="274320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58A7-9865-4992-B0E6-7E801D7B1546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56822" y="5077603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19063" indent="-119063"/>
            <a:r>
              <a:rPr lang="en-US" sz="1400" baseline="30000" dirty="0" smtClean="0"/>
              <a:t>a</a:t>
            </a:r>
            <a:r>
              <a:rPr lang="en-US" sz="1400" dirty="0" smtClean="0"/>
              <a:t> ETC transactions include transponder and image (Toll-by-Plate) transactions.</a:t>
            </a:r>
          </a:p>
          <a:p>
            <a:pPr marL="119063" indent="-119063"/>
            <a:r>
              <a:rPr lang="en-US" sz="1400" baseline="30000" dirty="0" smtClean="0"/>
              <a:t>b</a:t>
            </a:r>
            <a:r>
              <a:rPr lang="en-US" sz="1400" dirty="0" smtClean="0"/>
              <a:t> Approximately 85% of ETC transactions are </a:t>
            </a:r>
            <a:r>
              <a:rPr lang="en-US" sz="1400" dirty="0" err="1" smtClean="0"/>
              <a:t>SunPass</a:t>
            </a:r>
            <a:r>
              <a:rPr lang="en-US" sz="1400" dirty="0" smtClean="0"/>
              <a:t> customers.</a:t>
            </a:r>
          </a:p>
          <a:p>
            <a:pPr marL="119063" indent="-119063"/>
            <a:r>
              <a:rPr lang="en-US" sz="1400" baseline="30000" dirty="0" smtClean="0"/>
              <a:t>c</a:t>
            </a:r>
            <a:r>
              <a:rPr lang="en-US" sz="1400" dirty="0" smtClean="0"/>
              <a:t> Approximately 80% of ETC transactions are </a:t>
            </a:r>
            <a:r>
              <a:rPr lang="en-US" sz="1400" dirty="0" err="1" smtClean="0"/>
              <a:t>SunPass</a:t>
            </a:r>
            <a:r>
              <a:rPr lang="en-US" sz="1400" dirty="0" smtClean="0"/>
              <a:t> customers.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/>
              <a:t>Florida Home and Client Agencies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58A7-9865-4992-B0E6-7E801D7B1546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456323" y="1196373"/>
          <a:ext cx="7090831" cy="2783541"/>
        </p:xfrm>
        <a:graphic>
          <a:graphicData uri="http://schemas.openxmlformats.org/presentationml/2006/ole">
            <p:oleObj spid="_x0000_s1032" name="Presentation" r:id="rId3" imgW="3427520" imgH="4570515" progId="PowerPoint.Show.12">
              <p:embed/>
            </p:oleObj>
          </a:graphicData>
        </a:graphic>
      </p:graphicFrame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52400" y="3875664"/>
          <a:ext cx="7756419" cy="2716715"/>
        </p:xfrm>
        <a:graphic>
          <a:graphicData uri="http://schemas.openxmlformats.org/presentationml/2006/ole">
            <p:oleObj spid="_x0000_s1033" name="Presentation" r:id="rId4" imgW="3427520" imgH="4570515" progId="PowerPoint.Show.12">
              <p:embed/>
            </p:oleObj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332" y="436008"/>
            <a:ext cx="7742903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of Current ETC Transaction Flow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58A7-9865-4992-B0E6-7E801D7B1546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8673" name="Object 1"/>
          <p:cNvGraphicFramePr>
            <a:graphicFrameLocks noChangeAspect="1"/>
          </p:cNvGraphicFramePr>
          <p:nvPr/>
        </p:nvGraphicFramePr>
        <p:xfrm>
          <a:off x="846028" y="1514460"/>
          <a:ext cx="7717055" cy="4243725"/>
        </p:xfrm>
        <a:graphic>
          <a:graphicData uri="http://schemas.openxmlformats.org/presentationml/2006/ole">
            <p:oleObj spid="_x0000_s2053" name="Presentation" r:id="rId3" imgW="3427520" imgH="4570515" progId="PowerPoint.Show.12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40190" y="5913467"/>
            <a:ext cx="6942524" cy="523220"/>
          </a:xfrm>
          <a:prstGeom prst="rect">
            <a:avLst/>
          </a:prstGeom>
          <a:noFill/>
          <a:ln w="19050" cap="rnd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Interagency Electronic Toll Collection Interoperability and Reciprocity Agreements </a:t>
            </a:r>
            <a:r>
              <a:rPr lang="en-US" sz="1400" dirty="0" smtClean="0"/>
              <a:t>define transaction processing and settlement procedures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7" name="Object 1"/>
          <p:cNvGraphicFramePr>
            <a:graphicFrameLocks noChangeAspect="1"/>
          </p:cNvGraphicFramePr>
          <p:nvPr/>
        </p:nvGraphicFramePr>
        <p:xfrm>
          <a:off x="914400" y="1656678"/>
          <a:ext cx="7709475" cy="4087484"/>
        </p:xfrm>
        <a:graphic>
          <a:graphicData uri="http://schemas.openxmlformats.org/presentationml/2006/ole">
            <p:oleObj spid="_x0000_s3077" name="Presentation" r:id="rId3" imgW="1778457" imgH="2369930" progId="PowerPoint.Show.12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Toll-by-Plate Generalized Transaction 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58A7-9865-4992-B0E6-7E801D7B1546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168" y="231606"/>
            <a:ext cx="7742903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Status of the Centralized </a:t>
            </a:r>
            <a:br>
              <a:rPr lang="en-US" sz="3600" dirty="0" smtClean="0"/>
            </a:br>
            <a:r>
              <a:rPr lang="en-US" sz="3600" dirty="0" smtClean="0"/>
              <a:t>Customer Service System (CCSS)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0548" y="1678193"/>
            <a:ext cx="7742903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MOU complete among participating agencies (FTE, MDX, OOCEA, THEA)</a:t>
            </a:r>
          </a:p>
          <a:p>
            <a:r>
              <a:rPr lang="en-US" dirty="0" smtClean="0"/>
              <a:t>System design goals established </a:t>
            </a:r>
          </a:p>
          <a:p>
            <a:r>
              <a:rPr lang="en-US" dirty="0" smtClean="0"/>
              <a:t>Participating agency business rule and technical requirements meetings initiated</a:t>
            </a:r>
          </a:p>
          <a:p>
            <a:r>
              <a:rPr lang="en-US" dirty="0" smtClean="0"/>
              <a:t>Development of the overall project schedule underway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58A7-9865-4992-B0E6-7E801D7B1546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58A7-9865-4992-B0E6-7E801D7B1546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95200" y="1417638"/>
            <a:ext cx="7742903" cy="493871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Establish FTC briefing on program status</a:t>
            </a:r>
          </a:p>
          <a:p>
            <a:pPr lvl="1"/>
            <a:r>
              <a:rPr lang="en-US" dirty="0" smtClean="0"/>
              <a:t>Issues and resolutions</a:t>
            </a:r>
          </a:p>
          <a:p>
            <a:pPr lvl="1"/>
            <a:r>
              <a:rPr lang="en-US" dirty="0" smtClean="0"/>
              <a:t>Overall system design</a:t>
            </a:r>
          </a:p>
          <a:p>
            <a:pPr lvl="2"/>
            <a:r>
              <a:rPr lang="en-US" dirty="0" smtClean="0"/>
              <a:t>Transaction processing</a:t>
            </a:r>
          </a:p>
          <a:p>
            <a:pPr lvl="2"/>
            <a:r>
              <a:rPr lang="en-US" dirty="0" smtClean="0"/>
              <a:t>Interagency settlement processes</a:t>
            </a:r>
          </a:p>
          <a:p>
            <a:pPr lvl="2"/>
            <a:r>
              <a:rPr lang="en-US" dirty="0" smtClean="0"/>
              <a:t>Customer interaction</a:t>
            </a:r>
          </a:p>
          <a:p>
            <a:r>
              <a:rPr lang="en-US" dirty="0" smtClean="0"/>
              <a:t>Ensure customer interaction is fully developed</a:t>
            </a:r>
          </a:p>
          <a:p>
            <a:pPr lvl="1"/>
            <a:r>
              <a:rPr lang="en-US" dirty="0" smtClean="0"/>
              <a:t>Clarity of customer account management</a:t>
            </a:r>
          </a:p>
          <a:p>
            <a:pPr lvl="1"/>
            <a:r>
              <a:rPr lang="en-US" dirty="0" smtClean="0"/>
              <a:t>Focus on ease of use and interaction</a:t>
            </a:r>
          </a:p>
          <a:p>
            <a:r>
              <a:rPr lang="en-US" dirty="0" smtClean="0"/>
              <a:t>Establish common performance measures for reporting on system performance based on CCSS goals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Operations- Recommendations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 – process and schedule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58A7-9865-4992-B0E6-7E801D7B1546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58A7-9865-4992-B0E6-7E801D7B1546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89007" y="1766047"/>
            <a:ext cx="1345573" cy="129266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Franklin Gothic Demi" pitchFamily="34" charset="0"/>
              </a:rPr>
              <a:t>OCT</a:t>
            </a:r>
          </a:p>
          <a:p>
            <a:pPr algn="ctr"/>
            <a:r>
              <a:rPr lang="en-US" sz="6000" dirty="0" smtClean="0">
                <a:latin typeface="Franklin Gothic Demi" pitchFamily="34" charset="0"/>
              </a:rPr>
              <a:t>1</a:t>
            </a:r>
            <a:endParaRPr lang="en-US" sz="6000" dirty="0">
              <a:latin typeface="Franklin Gothic Dem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30503" y="1766047"/>
            <a:ext cx="1345573" cy="129266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Franklin Gothic Demi" pitchFamily="34" charset="0"/>
              </a:rPr>
              <a:t>OCT</a:t>
            </a:r>
          </a:p>
          <a:p>
            <a:pPr algn="ctr"/>
            <a:r>
              <a:rPr lang="en-US" sz="6000" dirty="0" smtClean="0">
                <a:latin typeface="Franklin Gothic Demi" pitchFamily="34" charset="0"/>
              </a:rPr>
              <a:t>16</a:t>
            </a:r>
            <a:endParaRPr lang="en-US" sz="6000" dirty="0">
              <a:latin typeface="Franklin Gothic Dem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6735" y="1766047"/>
            <a:ext cx="1345573" cy="129266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Franklin Gothic Demi" pitchFamily="34" charset="0"/>
              </a:rPr>
              <a:t>NOV</a:t>
            </a:r>
          </a:p>
          <a:p>
            <a:pPr algn="ctr"/>
            <a:r>
              <a:rPr lang="en-US" sz="6000" dirty="0" smtClean="0">
                <a:latin typeface="Franklin Gothic Demi" pitchFamily="34" charset="0"/>
              </a:rPr>
              <a:t>1</a:t>
            </a:r>
            <a:endParaRPr lang="en-US" sz="6000" dirty="0">
              <a:latin typeface="Franklin Gothic Dem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80788" y="1766047"/>
            <a:ext cx="1345573" cy="129266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Franklin Gothic Demi" pitchFamily="34" charset="0"/>
              </a:rPr>
              <a:t>NOV</a:t>
            </a:r>
          </a:p>
          <a:p>
            <a:pPr algn="ctr"/>
            <a:r>
              <a:rPr lang="en-US" sz="6000" dirty="0" smtClean="0">
                <a:latin typeface="Franklin Gothic Demi" pitchFamily="34" charset="0"/>
              </a:rPr>
              <a:t>15</a:t>
            </a:r>
            <a:endParaRPr lang="en-US" sz="6000" dirty="0">
              <a:latin typeface="Franklin Gothic Dem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30503" y="3429000"/>
            <a:ext cx="1345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Draft Report Workshop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16735" y="3429000"/>
            <a:ext cx="1345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Final Draft Report to FTC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6280788" y="3429000"/>
            <a:ext cx="14557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Final Report Transmitted to Legislature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1489007" y="3429000"/>
            <a:ext cx="13455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Draft Report Submitted</a:t>
            </a:r>
          </a:p>
          <a:p>
            <a:pPr algn="ctr"/>
            <a:r>
              <a:rPr lang="en-US" sz="2000" dirty="0" smtClean="0"/>
              <a:t>To FTC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58A7-9865-4992-B0E6-7E801D7B154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69141" y="1792940"/>
            <a:ext cx="540571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Analyze, assess and recommend opportunities for cost savings and efficiencies from sharing resources among Florida Expressway Authorities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Complete detailed review with FTC and the agencies</a:t>
            </a:r>
          </a:p>
          <a:p>
            <a:pPr lvl="1"/>
            <a:r>
              <a:rPr lang="en-US" sz="2400" dirty="0" smtClean="0"/>
              <a:t>Fill in missing data as appropriate</a:t>
            </a:r>
          </a:p>
          <a:p>
            <a:pPr lvl="1"/>
            <a:r>
              <a:rPr lang="en-US" sz="2400" dirty="0" smtClean="0"/>
              <a:t>Address all comments</a:t>
            </a:r>
          </a:p>
          <a:p>
            <a:r>
              <a:rPr lang="en-US" sz="2800" dirty="0" smtClean="0"/>
              <a:t>Complete all edits and refinements to the report for final draft distribution on November 1, 2012</a:t>
            </a:r>
          </a:p>
          <a:p>
            <a:r>
              <a:rPr lang="en-US" sz="2800" dirty="0" smtClean="0"/>
              <a:t>Receive comments and produce final report by November 15, 2012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58A7-9865-4992-B0E6-7E801D7B1546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Design/Project Development</a:t>
            </a:r>
          </a:p>
          <a:p>
            <a:r>
              <a:rPr lang="en-US" dirty="0" smtClean="0"/>
              <a:t>Construction</a:t>
            </a:r>
          </a:p>
          <a:p>
            <a:r>
              <a:rPr lang="en-US" dirty="0" smtClean="0"/>
              <a:t>Maintenance</a:t>
            </a:r>
          </a:p>
          <a:p>
            <a:r>
              <a:rPr lang="en-US" dirty="0" smtClean="0"/>
              <a:t>Operations</a:t>
            </a:r>
          </a:p>
          <a:p>
            <a:r>
              <a:rPr lang="en-US" dirty="0" smtClean="0"/>
              <a:t>Executive Summary will be added based on FTC and agency comments in the  Final Report Draft due November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58A7-9865-4992-B0E6-7E801D7B154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key findings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58A7-9865-4992-B0E6-7E801D7B154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Overarching Issue: </a:t>
            </a:r>
            <a:br>
              <a:rPr lang="en-US" dirty="0" smtClean="0"/>
            </a:br>
            <a:r>
              <a:rPr lang="en-US" dirty="0" smtClean="0"/>
              <a:t>Authority Distinctions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Authorities operate differently</a:t>
            </a:r>
          </a:p>
          <a:p>
            <a:pPr lvl="1"/>
            <a:r>
              <a:rPr lang="en-US" sz="2400" dirty="0" smtClean="0"/>
              <a:t>Scale of operations – lane miles maintained</a:t>
            </a:r>
          </a:p>
          <a:p>
            <a:pPr lvl="1"/>
            <a:r>
              <a:rPr lang="en-US" sz="2400" dirty="0" smtClean="0"/>
              <a:t>Geographic diversity</a:t>
            </a:r>
          </a:p>
          <a:p>
            <a:pPr lvl="2"/>
            <a:r>
              <a:rPr lang="en-US" sz="2000" dirty="0" smtClean="0"/>
              <a:t>FTE provides systems statewide</a:t>
            </a:r>
          </a:p>
          <a:p>
            <a:pPr lvl="2"/>
            <a:r>
              <a:rPr lang="en-US" sz="2000" dirty="0" smtClean="0"/>
              <a:t>Authorities focus on regional services</a:t>
            </a:r>
          </a:p>
          <a:p>
            <a:pPr lvl="1"/>
            <a:r>
              <a:rPr lang="en-US" dirty="0" smtClean="0"/>
              <a:t>FTE relationship to FDOT</a:t>
            </a:r>
          </a:p>
          <a:p>
            <a:pPr lvl="2"/>
            <a:r>
              <a:rPr lang="en-US" dirty="0" smtClean="0"/>
              <a:t>Operations and system reporting is fundamentally different than Authorities</a:t>
            </a:r>
          </a:p>
          <a:p>
            <a:r>
              <a:rPr lang="en-US" sz="2800" dirty="0" smtClean="0"/>
              <a:t>Scale of operations, geographic coverage and reporting differences makes direct comparisons difficult</a:t>
            </a:r>
          </a:p>
          <a:p>
            <a:pPr>
              <a:buNone/>
            </a:pP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58A7-9865-4992-B0E6-7E801D7B1546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Common Performance </a:t>
            </a:r>
            <a:br>
              <a:rPr lang="en-US" dirty="0" smtClean="0"/>
            </a:br>
            <a:r>
              <a:rPr lang="en-US" dirty="0" smtClean="0"/>
              <a:t>Measures Needed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Performance measures should be defined and developed that allow for better tracking of cost-effective service delivery</a:t>
            </a:r>
          </a:p>
          <a:p>
            <a:r>
              <a:rPr lang="en-US" dirty="0" smtClean="0"/>
              <a:t>All Authorities should report the same measures that provide a logical basis to identify efficiencies in service delivery</a:t>
            </a:r>
          </a:p>
          <a:p>
            <a:r>
              <a:rPr lang="en-US" dirty="0" smtClean="0"/>
              <a:t>Measures should be built on equivalent information that support continuous improvement -</a:t>
            </a:r>
          </a:p>
          <a:p>
            <a:pPr lvl="1"/>
            <a:r>
              <a:rPr lang="en-US" dirty="0" smtClean="0"/>
              <a:t>Increase in cost efficiencies</a:t>
            </a:r>
          </a:p>
          <a:p>
            <a:pPr lvl="1"/>
            <a:r>
              <a:rPr lang="en-US" dirty="0" smtClean="0"/>
              <a:t>Improved customer experience</a:t>
            </a:r>
          </a:p>
          <a:p>
            <a:pPr lvl="1"/>
            <a:r>
              <a:rPr lang="en-US" dirty="0" smtClean="0"/>
              <a:t>Improved service delivery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58A7-9865-4992-B0E6-7E801D7B1546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008" y="274638"/>
            <a:ext cx="7742903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Resource Sharing is Common, Internalized among Authorities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Authorities share common customers</a:t>
            </a:r>
          </a:p>
          <a:p>
            <a:r>
              <a:rPr lang="en-US" dirty="0" smtClean="0"/>
              <a:t>Authorities share consultants, common practices</a:t>
            </a:r>
          </a:p>
          <a:p>
            <a:r>
              <a:rPr lang="en-US" dirty="0" smtClean="0"/>
              <a:t>Authorities sharing development of next generation toll collection back office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58A7-9865-4992-B0E6-7E801D7B154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S_CornerGraphic_Fini">
  <a:themeElements>
    <a:clrScheme name="CornerGraphic_CS">
      <a:dk1>
        <a:srgbClr val="000000"/>
      </a:dk1>
      <a:lt1>
        <a:srgbClr val="FFFFFF"/>
      </a:lt1>
      <a:dk2>
        <a:srgbClr val="003A69"/>
      </a:dk2>
      <a:lt2>
        <a:srgbClr val="FFFFFF"/>
      </a:lt2>
      <a:accent1>
        <a:srgbClr val="CD912D"/>
      </a:accent1>
      <a:accent2>
        <a:srgbClr val="7092A5"/>
      </a:accent2>
      <a:accent3>
        <a:srgbClr val="009F50"/>
      </a:accent3>
      <a:accent4>
        <a:srgbClr val="DCCD9B"/>
      </a:accent4>
      <a:accent5>
        <a:srgbClr val="084CA1"/>
      </a:accent5>
      <a:accent6>
        <a:srgbClr val="C52B1C"/>
      </a:accent6>
      <a:hlink>
        <a:srgbClr val="C26558"/>
      </a:hlink>
      <a:folHlink>
        <a:srgbClr val="C7C8CA"/>
      </a:folHlink>
    </a:clrScheme>
    <a:fontScheme name="CornerGraphic_C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CornerGraphic_CS">
      <a:fillStyleLst>
        <a:gradFill rotWithShape="1">
          <a:gsLst>
            <a:gs pos="0">
              <a:schemeClr val="phClr">
                <a:tint val="50000"/>
              </a:schemeClr>
            </a:gs>
            <a:gs pos="100000">
              <a:schemeClr val="phClr"/>
            </a:gs>
          </a:gsLst>
          <a:lin ang="54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00000"/>
              </a:schemeClr>
            </a:gs>
            <a:gs pos="100000">
              <a:schemeClr val="phClr">
                <a:lumMod val="2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63500" dir="2700000" algn="br" rotWithShape="0">
              <a:srgbClr val="000000">
                <a:alpha val="75000"/>
              </a:srgbClr>
            </a:outerShdw>
          </a:effectLst>
        </a:effectStyle>
        <a:effectStyle>
          <a:effectLst>
            <a:glow rad="50800">
              <a:schemeClr val="phClr">
                <a:alpha val="60000"/>
              </a:schemeClr>
            </a:glo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2700" prstMaterial="dkEdge">
            <a:bevelT w="50800" h="44450" prst="angle"/>
            <a:contourClr>
              <a:schemeClr val="lt1"/>
            </a:contourClr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2"/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CS_CornerGraphic_Fini</Template>
  <TotalTime>662</TotalTime>
  <Words>965</Words>
  <Application>Microsoft Office PowerPoint</Application>
  <PresentationFormat>On-screen Show (4:3)</PresentationFormat>
  <Paragraphs>219</Paragraphs>
  <Slides>40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CS_CornerGraphic_Fini</vt:lpstr>
      <vt:lpstr>Presentation</vt:lpstr>
      <vt:lpstr>FTC Expressway Authority Cost Savings Study</vt:lpstr>
      <vt:lpstr>Presentation Outline</vt:lpstr>
      <vt:lpstr>Study review</vt:lpstr>
      <vt:lpstr>Objective</vt:lpstr>
      <vt:lpstr>Study Elements</vt:lpstr>
      <vt:lpstr>Summary Of key findings</vt:lpstr>
      <vt:lpstr>Overarching Issue:  Authority Distinctions</vt:lpstr>
      <vt:lpstr>Common Performance  Measures Needed</vt:lpstr>
      <vt:lpstr>Resource Sharing is Common, Internalized among Authorities</vt:lpstr>
      <vt:lpstr>Centralized Customer Service System (CCSS) Represents Significant Efficiencies for all Agencies </vt:lpstr>
      <vt:lpstr>Project Development</vt:lpstr>
      <vt:lpstr>Product Development Overview</vt:lpstr>
      <vt:lpstr>Work Programs</vt:lpstr>
      <vt:lpstr>Project Development Resource Sharing </vt:lpstr>
      <vt:lpstr>Project Development  Coordination Summary</vt:lpstr>
      <vt:lpstr>Project Development  Performance Indicators</vt:lpstr>
      <vt:lpstr>Project Development  Recommendations</vt:lpstr>
      <vt:lpstr>Construction</vt:lpstr>
      <vt:lpstr>Construction Programs Vary</vt:lpstr>
      <vt:lpstr>Construction Data Vary</vt:lpstr>
      <vt:lpstr>Construction Issues</vt:lpstr>
      <vt:lpstr>Construction Efficiencies</vt:lpstr>
      <vt:lpstr>Recommendations</vt:lpstr>
      <vt:lpstr>Maintenance</vt:lpstr>
      <vt:lpstr>Maintenance Overview</vt:lpstr>
      <vt:lpstr>Asset Maintenance Contracts/Bridge and Roadway Maintenance Service </vt:lpstr>
      <vt:lpstr>Maintenance Rating Programs</vt:lpstr>
      <vt:lpstr>Maintenance Cost per Lane Mile </vt:lpstr>
      <vt:lpstr>Maintenance- Recommendations</vt:lpstr>
      <vt:lpstr>Operations</vt:lpstr>
      <vt:lpstr>Operations</vt:lpstr>
      <vt:lpstr>Customer Accounts and  Transaction Volumes</vt:lpstr>
      <vt:lpstr>Florida Home and Client Agencies</vt:lpstr>
      <vt:lpstr>Example of Current ETC Transaction Flow </vt:lpstr>
      <vt:lpstr>Toll-by-Plate Generalized Transaction Flow</vt:lpstr>
      <vt:lpstr>Status of the Centralized  Customer Service System (CCSS)</vt:lpstr>
      <vt:lpstr>Operations- Recommendations</vt:lpstr>
      <vt:lpstr>Next Steps – process and schedule</vt:lpstr>
      <vt:lpstr>Schedule</vt:lpstr>
      <vt:lpstr>Next Steps</vt:lpstr>
    </vt:vector>
  </TitlesOfParts>
  <Company>Cambridge Systematics,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FTC Expressway Authority Cost Savings Study</dc:title>
  <dc:creator>Allan Rutter</dc:creator>
  <cp:lastModifiedBy>Lisa O. Stone</cp:lastModifiedBy>
  <cp:revision>48</cp:revision>
  <cp:lastPrinted>2012-10-15T21:50:34Z</cp:lastPrinted>
  <dcterms:created xsi:type="dcterms:W3CDTF">2012-07-08T15:07:33Z</dcterms:created>
  <dcterms:modified xsi:type="dcterms:W3CDTF">2012-10-17T17:54:23Z</dcterms:modified>
</cp:coreProperties>
</file>